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58"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DFB822-4D13-4323-B641-E19408C1281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C1181608-EAE5-462F-8A6B-69B48CCFC17F}">
      <dgm:prSet custT="1"/>
      <dgm:spPr/>
      <dgm:t>
        <a:bodyPr/>
        <a:lstStyle/>
        <a:p>
          <a:pPr rtl="0"/>
          <a:r>
            <a:rPr lang="en-US" sz="1400" b="1" dirty="0" smtClean="0"/>
            <a:t>The most common type of continuous culture is the </a:t>
          </a:r>
          <a:r>
            <a:rPr lang="en-US" sz="1400" b="1" dirty="0" err="1" smtClean="0">
              <a:solidFill>
                <a:srgbClr val="FF0000"/>
              </a:solidFill>
            </a:rPr>
            <a:t>chemostat</a:t>
          </a:r>
          <a:r>
            <a:rPr lang="en-US" sz="1400" b="1" dirty="0" smtClean="0">
              <a:solidFill>
                <a:srgbClr val="FF0000"/>
              </a:solidFill>
            </a:rPr>
            <a:t>.</a:t>
          </a:r>
          <a:endParaRPr lang="en-US" sz="1400" b="1" dirty="0">
            <a:solidFill>
              <a:srgbClr val="FF0000"/>
            </a:solidFill>
          </a:endParaRPr>
        </a:p>
      </dgm:t>
    </dgm:pt>
    <dgm:pt modelId="{FBF8498C-5F08-4544-B58E-6758A0EDDCC7}" type="parTrans" cxnId="{EEB16F54-4663-431D-958C-3DAD6FEFD0C3}">
      <dgm:prSet/>
      <dgm:spPr/>
      <dgm:t>
        <a:bodyPr/>
        <a:lstStyle/>
        <a:p>
          <a:endParaRPr lang="en-US"/>
        </a:p>
      </dgm:t>
    </dgm:pt>
    <dgm:pt modelId="{DB6A9447-3D8B-4DED-A591-12DA6F0CE174}" type="sibTrans" cxnId="{EEB16F54-4663-431D-958C-3DAD6FEFD0C3}">
      <dgm:prSet/>
      <dgm:spPr/>
      <dgm:t>
        <a:bodyPr/>
        <a:lstStyle/>
        <a:p>
          <a:endParaRPr lang="en-US"/>
        </a:p>
      </dgm:t>
    </dgm:pt>
    <dgm:pt modelId="{D700825F-ACC5-4E41-B72C-4B2E462C5786}">
      <dgm:prSet custT="1"/>
      <dgm:spPr/>
      <dgm:t>
        <a:bodyPr/>
        <a:lstStyle/>
        <a:p>
          <a:pPr algn="just" rtl="0"/>
          <a:r>
            <a:rPr lang="en-US" sz="1400" b="1" dirty="0" err="1" smtClean="0">
              <a:solidFill>
                <a:srgbClr val="FF0000"/>
              </a:solidFill>
            </a:rPr>
            <a:t>Chemostat</a:t>
          </a:r>
          <a:r>
            <a:rPr lang="en-US" sz="1400" b="1" dirty="0" smtClean="0">
              <a:solidFill>
                <a:srgbClr val="FF0000"/>
              </a:solidFill>
            </a:rPr>
            <a:t>,</a:t>
          </a:r>
          <a:r>
            <a:rPr lang="en-US" sz="1400" b="1" dirty="0" smtClean="0"/>
            <a:t> is a device wherein both </a:t>
          </a:r>
          <a:r>
            <a:rPr lang="en-US" sz="1400" b="1" dirty="0" smtClean="0">
              <a:solidFill>
                <a:srgbClr val="FF0000"/>
              </a:solidFill>
            </a:rPr>
            <a:t>growth rate</a:t>
          </a:r>
          <a:r>
            <a:rPr lang="en-US" sz="1400" b="1" dirty="0" smtClean="0"/>
            <a:t> </a:t>
          </a:r>
          <a:r>
            <a:rPr lang="en-US" sz="1400" b="1" dirty="0" smtClean="0">
              <a:solidFill>
                <a:srgbClr val="FF0000"/>
              </a:solidFill>
            </a:rPr>
            <a:t>(how fast the cells divide)</a:t>
          </a:r>
          <a:r>
            <a:rPr lang="en-US" sz="1400" b="1" dirty="0" smtClean="0"/>
            <a:t> and </a:t>
          </a:r>
          <a:r>
            <a:rPr lang="en-US" sz="1400" b="1" dirty="0" smtClean="0">
              <a:solidFill>
                <a:srgbClr val="FF0000"/>
              </a:solidFill>
            </a:rPr>
            <a:t>cell density</a:t>
          </a:r>
          <a:r>
            <a:rPr lang="en-US" sz="1400" b="1" dirty="0" smtClean="0"/>
            <a:t> </a:t>
          </a:r>
          <a:r>
            <a:rPr lang="en-US" sz="1400" b="1" dirty="0" smtClean="0">
              <a:solidFill>
                <a:srgbClr val="FF0000"/>
              </a:solidFill>
            </a:rPr>
            <a:t>(how many cells per ml are obtained)</a:t>
          </a:r>
          <a:r>
            <a:rPr lang="en-US" sz="1400" b="1" dirty="0" smtClean="0"/>
            <a:t> can be controlled independently.</a:t>
          </a:r>
          <a:endParaRPr lang="en-US" sz="1400" b="1" dirty="0"/>
        </a:p>
      </dgm:t>
    </dgm:pt>
    <dgm:pt modelId="{076453BE-B84F-4624-85F2-8022FE7AADC8}" type="parTrans" cxnId="{16FC5D63-47F2-468D-9BB6-8C3B3188372E}">
      <dgm:prSet/>
      <dgm:spPr/>
      <dgm:t>
        <a:bodyPr/>
        <a:lstStyle/>
        <a:p>
          <a:endParaRPr lang="en-US"/>
        </a:p>
      </dgm:t>
    </dgm:pt>
    <dgm:pt modelId="{A35754EB-F7D0-4DA4-9397-0685CE7D0AD0}" type="sibTrans" cxnId="{16FC5D63-47F2-468D-9BB6-8C3B3188372E}">
      <dgm:prSet/>
      <dgm:spPr/>
      <dgm:t>
        <a:bodyPr/>
        <a:lstStyle/>
        <a:p>
          <a:endParaRPr lang="en-US"/>
        </a:p>
      </dgm:t>
    </dgm:pt>
    <dgm:pt modelId="{0785F53A-28C2-490E-BE78-2AED8F766CED}">
      <dgm:prSet custT="1"/>
      <dgm:spPr/>
      <dgm:t>
        <a:bodyPr/>
        <a:lstStyle/>
        <a:p>
          <a:pPr algn="just" rtl="0"/>
          <a:r>
            <a:rPr lang="en-US" sz="1400" b="1" dirty="0" smtClean="0">
              <a:solidFill>
                <a:srgbClr val="FF0000"/>
              </a:solidFill>
            </a:rPr>
            <a:t>Two factors govern growth rate and cell density, respectively:</a:t>
          </a:r>
          <a:endParaRPr lang="en-US" sz="1400" b="1" dirty="0">
            <a:solidFill>
              <a:srgbClr val="FF0000"/>
            </a:solidFill>
          </a:endParaRPr>
        </a:p>
      </dgm:t>
    </dgm:pt>
    <dgm:pt modelId="{D07D77DF-1402-4AD9-A334-87733591CEFA}" type="parTrans" cxnId="{2E37403E-E45F-48D5-BA13-298686C4C5A2}">
      <dgm:prSet/>
      <dgm:spPr/>
      <dgm:t>
        <a:bodyPr/>
        <a:lstStyle/>
        <a:p>
          <a:endParaRPr lang="en-US"/>
        </a:p>
      </dgm:t>
    </dgm:pt>
    <dgm:pt modelId="{E54A5B52-3A66-4C58-ADB4-2826289D47A6}" type="sibTrans" cxnId="{2E37403E-E45F-48D5-BA13-298686C4C5A2}">
      <dgm:prSet/>
      <dgm:spPr/>
      <dgm:t>
        <a:bodyPr/>
        <a:lstStyle/>
        <a:p>
          <a:endParaRPr lang="en-US"/>
        </a:p>
      </dgm:t>
    </dgm:pt>
    <dgm:pt modelId="{DA4493F0-8C03-430E-8CC6-05FD3C63962C}">
      <dgm:prSet custT="1"/>
      <dgm:spPr/>
      <dgm:t>
        <a:bodyPr/>
        <a:lstStyle/>
        <a:p>
          <a:pPr algn="just" rtl="0"/>
          <a:r>
            <a:rPr lang="en-US" sz="1400" b="1" dirty="0" smtClean="0">
              <a:solidFill>
                <a:srgbClr val="FF0000"/>
              </a:solidFill>
            </a:rPr>
            <a:t>The dilution rate- </a:t>
          </a:r>
          <a:r>
            <a:rPr lang="en-US" sz="1400" b="1" dirty="0" smtClean="0"/>
            <a:t>The rate at which fresh medium is pumped in and spent medium is removed </a:t>
          </a:r>
          <a:endParaRPr lang="en-US" sz="1400" b="1" dirty="0"/>
        </a:p>
      </dgm:t>
    </dgm:pt>
    <dgm:pt modelId="{4ECD836E-97FE-4D2D-A974-7418505185B4}" type="parTrans" cxnId="{E23727EF-869A-4671-81F1-CA7611C04D9B}">
      <dgm:prSet/>
      <dgm:spPr/>
      <dgm:t>
        <a:bodyPr/>
        <a:lstStyle/>
        <a:p>
          <a:endParaRPr lang="en-US"/>
        </a:p>
      </dgm:t>
    </dgm:pt>
    <dgm:pt modelId="{066833F4-19F2-4318-B119-2055BFAE0914}" type="sibTrans" cxnId="{E23727EF-869A-4671-81F1-CA7611C04D9B}">
      <dgm:prSet/>
      <dgm:spPr/>
      <dgm:t>
        <a:bodyPr/>
        <a:lstStyle/>
        <a:p>
          <a:endParaRPr lang="en-US"/>
        </a:p>
      </dgm:t>
    </dgm:pt>
    <dgm:pt modelId="{8C2874D2-22DD-4F2E-97CE-1DBB746A3AF1}">
      <dgm:prSet custT="1"/>
      <dgm:spPr/>
      <dgm:t>
        <a:bodyPr/>
        <a:lstStyle/>
        <a:p>
          <a:pPr algn="just" rtl="0"/>
          <a:r>
            <a:rPr lang="en-US" sz="1400" b="1" dirty="0" smtClean="0">
              <a:solidFill>
                <a:srgbClr val="FF0000"/>
              </a:solidFill>
            </a:rPr>
            <a:t>The concentration of a limiting nutrients- </a:t>
          </a:r>
          <a:r>
            <a:rPr lang="en-US" sz="1400" b="1" dirty="0" smtClean="0"/>
            <a:t>such as a carbon or nitrogen source, present in the sterile medium entering the </a:t>
          </a:r>
          <a:r>
            <a:rPr lang="en-US" sz="1400" b="1" dirty="0" err="1" smtClean="0"/>
            <a:t>chemostat</a:t>
          </a:r>
          <a:r>
            <a:rPr lang="en-US" sz="1400" b="1" dirty="0" smtClean="0"/>
            <a:t> vessel</a:t>
          </a:r>
          <a:endParaRPr lang="en-US" sz="1400" b="1" dirty="0"/>
        </a:p>
      </dgm:t>
    </dgm:pt>
    <dgm:pt modelId="{30D9B4C5-794D-4467-BAE5-4FF40334D868}" type="parTrans" cxnId="{ED1D998A-E140-4979-86C1-7AA2E285C0AD}">
      <dgm:prSet/>
      <dgm:spPr/>
      <dgm:t>
        <a:bodyPr/>
        <a:lstStyle/>
        <a:p>
          <a:endParaRPr lang="en-US"/>
        </a:p>
      </dgm:t>
    </dgm:pt>
    <dgm:pt modelId="{FD53E479-7BFD-4FAA-8267-33401B7BCE3D}" type="sibTrans" cxnId="{ED1D998A-E140-4979-86C1-7AA2E285C0AD}">
      <dgm:prSet/>
      <dgm:spPr/>
      <dgm:t>
        <a:bodyPr/>
        <a:lstStyle/>
        <a:p>
          <a:endParaRPr lang="en-US"/>
        </a:p>
      </dgm:t>
    </dgm:pt>
    <dgm:pt modelId="{ED18D3BA-3533-4B12-B8B0-641083A5B1D9}" type="pres">
      <dgm:prSet presAssocID="{28DFB822-4D13-4323-B641-E19408C12812}" presName="hierChild1" presStyleCnt="0">
        <dgm:presLayoutVars>
          <dgm:chPref val="1"/>
          <dgm:dir/>
          <dgm:animOne val="branch"/>
          <dgm:animLvl val="lvl"/>
          <dgm:resizeHandles/>
        </dgm:presLayoutVars>
      </dgm:prSet>
      <dgm:spPr/>
      <dgm:t>
        <a:bodyPr/>
        <a:lstStyle/>
        <a:p>
          <a:endParaRPr lang="en-US"/>
        </a:p>
      </dgm:t>
    </dgm:pt>
    <dgm:pt modelId="{22723951-3994-4810-83A9-99B4D2EB7E35}" type="pres">
      <dgm:prSet presAssocID="{C1181608-EAE5-462F-8A6B-69B48CCFC17F}" presName="hierRoot1" presStyleCnt="0"/>
      <dgm:spPr/>
    </dgm:pt>
    <dgm:pt modelId="{D68750F3-73E0-47BF-892E-BDC690895CC6}" type="pres">
      <dgm:prSet presAssocID="{C1181608-EAE5-462F-8A6B-69B48CCFC17F}" presName="composite" presStyleCnt="0"/>
      <dgm:spPr/>
    </dgm:pt>
    <dgm:pt modelId="{C4B35296-44BE-4EAD-B7BC-FA504F794264}" type="pres">
      <dgm:prSet presAssocID="{C1181608-EAE5-462F-8A6B-69B48CCFC17F}" presName="background" presStyleLbl="node0" presStyleIdx="0" presStyleCnt="3"/>
      <dgm:spPr/>
    </dgm:pt>
    <dgm:pt modelId="{2D8025A8-D9A5-43B2-9F64-AB4E60DBDFA9}" type="pres">
      <dgm:prSet presAssocID="{C1181608-EAE5-462F-8A6B-69B48CCFC17F}" presName="text" presStyleLbl="fgAcc0" presStyleIdx="0" presStyleCnt="3" custLinFactNeighborX="-1486" custLinFactNeighborY="-86915">
        <dgm:presLayoutVars>
          <dgm:chPref val="3"/>
        </dgm:presLayoutVars>
      </dgm:prSet>
      <dgm:spPr/>
      <dgm:t>
        <a:bodyPr/>
        <a:lstStyle/>
        <a:p>
          <a:endParaRPr lang="en-US"/>
        </a:p>
      </dgm:t>
    </dgm:pt>
    <dgm:pt modelId="{36EB8C3F-2145-4C15-8695-C697FF909995}" type="pres">
      <dgm:prSet presAssocID="{C1181608-EAE5-462F-8A6B-69B48CCFC17F}" presName="hierChild2" presStyleCnt="0"/>
      <dgm:spPr/>
    </dgm:pt>
    <dgm:pt modelId="{9968CE29-E005-4FA6-9C2E-8810A6F592ED}" type="pres">
      <dgm:prSet presAssocID="{D700825F-ACC5-4E41-B72C-4B2E462C5786}" presName="hierRoot1" presStyleCnt="0"/>
      <dgm:spPr/>
    </dgm:pt>
    <dgm:pt modelId="{B97CE912-A791-4108-B956-299D76F9BA34}" type="pres">
      <dgm:prSet presAssocID="{D700825F-ACC5-4E41-B72C-4B2E462C5786}" presName="composite" presStyleCnt="0"/>
      <dgm:spPr/>
    </dgm:pt>
    <dgm:pt modelId="{9FAFC46C-95F8-467A-BE87-75346185FFED}" type="pres">
      <dgm:prSet presAssocID="{D700825F-ACC5-4E41-B72C-4B2E462C5786}" presName="background" presStyleLbl="node0" presStyleIdx="1" presStyleCnt="3"/>
      <dgm:spPr/>
    </dgm:pt>
    <dgm:pt modelId="{A6BAA265-1E44-400A-A98C-2231C9C28E8E}" type="pres">
      <dgm:prSet presAssocID="{D700825F-ACC5-4E41-B72C-4B2E462C5786}" presName="text" presStyleLbl="fgAcc0" presStyleIdx="1" presStyleCnt="3" custScaleY="124142" custLinFactNeighborX="-1773" custLinFactNeighborY="-92673">
        <dgm:presLayoutVars>
          <dgm:chPref val="3"/>
        </dgm:presLayoutVars>
      </dgm:prSet>
      <dgm:spPr/>
      <dgm:t>
        <a:bodyPr/>
        <a:lstStyle/>
        <a:p>
          <a:endParaRPr lang="en-US"/>
        </a:p>
      </dgm:t>
    </dgm:pt>
    <dgm:pt modelId="{A3F26531-8082-4920-84E1-A3B9E6F63923}" type="pres">
      <dgm:prSet presAssocID="{D700825F-ACC5-4E41-B72C-4B2E462C5786}" presName="hierChild2" presStyleCnt="0"/>
      <dgm:spPr/>
    </dgm:pt>
    <dgm:pt modelId="{EC9E1934-BDC6-4E1D-98F6-3580ACC1ED8F}" type="pres">
      <dgm:prSet presAssocID="{0785F53A-28C2-490E-BE78-2AED8F766CED}" presName="hierRoot1" presStyleCnt="0"/>
      <dgm:spPr/>
    </dgm:pt>
    <dgm:pt modelId="{500AA148-23AB-4FC4-AB85-93CB6A45C183}" type="pres">
      <dgm:prSet presAssocID="{0785F53A-28C2-490E-BE78-2AED8F766CED}" presName="composite" presStyleCnt="0"/>
      <dgm:spPr/>
    </dgm:pt>
    <dgm:pt modelId="{17D5CE90-9C34-4C53-9C36-CB3A89BA1923}" type="pres">
      <dgm:prSet presAssocID="{0785F53A-28C2-490E-BE78-2AED8F766CED}" presName="background" presStyleLbl="node0" presStyleIdx="2" presStyleCnt="3"/>
      <dgm:spPr/>
    </dgm:pt>
    <dgm:pt modelId="{30635FCA-608A-4C7D-AB9E-073B55DCF0DA}" type="pres">
      <dgm:prSet presAssocID="{0785F53A-28C2-490E-BE78-2AED8F766CED}" presName="text" presStyleLbl="fgAcc0" presStyleIdx="2" presStyleCnt="3" custLinFactNeighborX="17292" custLinFactNeighborY="-40857">
        <dgm:presLayoutVars>
          <dgm:chPref val="3"/>
        </dgm:presLayoutVars>
      </dgm:prSet>
      <dgm:spPr/>
      <dgm:t>
        <a:bodyPr/>
        <a:lstStyle/>
        <a:p>
          <a:endParaRPr lang="en-US"/>
        </a:p>
      </dgm:t>
    </dgm:pt>
    <dgm:pt modelId="{2A77FBF9-1097-4681-BAC0-9AEFE24AB757}" type="pres">
      <dgm:prSet presAssocID="{0785F53A-28C2-490E-BE78-2AED8F766CED}" presName="hierChild2" presStyleCnt="0"/>
      <dgm:spPr/>
    </dgm:pt>
    <dgm:pt modelId="{03A837D4-1580-435E-9DCD-BC980419DF0A}" type="pres">
      <dgm:prSet presAssocID="{4ECD836E-97FE-4D2D-A974-7418505185B4}" presName="Name10" presStyleLbl="parChTrans1D2" presStyleIdx="0" presStyleCnt="2"/>
      <dgm:spPr/>
      <dgm:t>
        <a:bodyPr/>
        <a:lstStyle/>
        <a:p>
          <a:endParaRPr lang="en-US"/>
        </a:p>
      </dgm:t>
    </dgm:pt>
    <dgm:pt modelId="{464D7319-5780-40A2-BD14-B2E466BD0823}" type="pres">
      <dgm:prSet presAssocID="{DA4493F0-8C03-430E-8CC6-05FD3C63962C}" presName="hierRoot2" presStyleCnt="0"/>
      <dgm:spPr/>
    </dgm:pt>
    <dgm:pt modelId="{5F5E5E62-C987-4B87-927F-41F6A9BAC419}" type="pres">
      <dgm:prSet presAssocID="{DA4493F0-8C03-430E-8CC6-05FD3C63962C}" presName="composite2" presStyleCnt="0"/>
      <dgm:spPr/>
    </dgm:pt>
    <dgm:pt modelId="{BE453197-86FE-42CA-AB79-AA6D313E97E9}" type="pres">
      <dgm:prSet presAssocID="{DA4493F0-8C03-430E-8CC6-05FD3C63962C}" presName="background2" presStyleLbl="node2" presStyleIdx="0" presStyleCnt="2"/>
      <dgm:spPr/>
    </dgm:pt>
    <dgm:pt modelId="{B8426074-C26B-47FB-A794-A89BFB4F82D1}" type="pres">
      <dgm:prSet presAssocID="{DA4493F0-8C03-430E-8CC6-05FD3C63962C}" presName="text2" presStyleLbl="fgAcc2" presStyleIdx="0" presStyleCnt="2">
        <dgm:presLayoutVars>
          <dgm:chPref val="3"/>
        </dgm:presLayoutVars>
      </dgm:prSet>
      <dgm:spPr/>
      <dgm:t>
        <a:bodyPr/>
        <a:lstStyle/>
        <a:p>
          <a:endParaRPr lang="en-US"/>
        </a:p>
      </dgm:t>
    </dgm:pt>
    <dgm:pt modelId="{2EA95307-15FE-4E06-AB5F-1AEB50105CE8}" type="pres">
      <dgm:prSet presAssocID="{DA4493F0-8C03-430E-8CC6-05FD3C63962C}" presName="hierChild3" presStyleCnt="0"/>
      <dgm:spPr/>
    </dgm:pt>
    <dgm:pt modelId="{DB82AC2F-8CC0-409F-A06A-5196A95A348C}" type="pres">
      <dgm:prSet presAssocID="{30D9B4C5-794D-4467-BAE5-4FF40334D868}" presName="Name10" presStyleLbl="parChTrans1D2" presStyleIdx="1" presStyleCnt="2"/>
      <dgm:spPr/>
      <dgm:t>
        <a:bodyPr/>
        <a:lstStyle/>
        <a:p>
          <a:endParaRPr lang="en-US"/>
        </a:p>
      </dgm:t>
    </dgm:pt>
    <dgm:pt modelId="{D63AB607-2CAC-4253-A30E-C38FD765C40B}" type="pres">
      <dgm:prSet presAssocID="{8C2874D2-22DD-4F2E-97CE-1DBB746A3AF1}" presName="hierRoot2" presStyleCnt="0"/>
      <dgm:spPr/>
    </dgm:pt>
    <dgm:pt modelId="{705C9B73-831E-474E-8793-47AE3FB6BB54}" type="pres">
      <dgm:prSet presAssocID="{8C2874D2-22DD-4F2E-97CE-1DBB746A3AF1}" presName="composite2" presStyleCnt="0"/>
      <dgm:spPr/>
    </dgm:pt>
    <dgm:pt modelId="{82BDB456-A48C-4042-A548-E5885F109C3C}" type="pres">
      <dgm:prSet presAssocID="{8C2874D2-22DD-4F2E-97CE-1DBB746A3AF1}" presName="background2" presStyleLbl="node2" presStyleIdx="1" presStyleCnt="2"/>
      <dgm:spPr/>
    </dgm:pt>
    <dgm:pt modelId="{78AA4BD8-6077-4C1A-9311-496DD6E0FBC4}" type="pres">
      <dgm:prSet presAssocID="{8C2874D2-22DD-4F2E-97CE-1DBB746A3AF1}" presName="text2" presStyleLbl="fgAcc2" presStyleIdx="1" presStyleCnt="2">
        <dgm:presLayoutVars>
          <dgm:chPref val="3"/>
        </dgm:presLayoutVars>
      </dgm:prSet>
      <dgm:spPr/>
      <dgm:t>
        <a:bodyPr/>
        <a:lstStyle/>
        <a:p>
          <a:endParaRPr lang="en-US"/>
        </a:p>
      </dgm:t>
    </dgm:pt>
    <dgm:pt modelId="{B319D4BC-34F9-483F-9E82-BA26026B4EB3}" type="pres">
      <dgm:prSet presAssocID="{8C2874D2-22DD-4F2E-97CE-1DBB746A3AF1}" presName="hierChild3" presStyleCnt="0"/>
      <dgm:spPr/>
    </dgm:pt>
  </dgm:ptLst>
  <dgm:cxnLst>
    <dgm:cxn modelId="{5FC114CE-663C-452C-8652-9446BB2BD1F5}" type="presOf" srcId="{DA4493F0-8C03-430E-8CC6-05FD3C63962C}" destId="{B8426074-C26B-47FB-A794-A89BFB4F82D1}" srcOrd="0" destOrd="0" presId="urn:microsoft.com/office/officeart/2005/8/layout/hierarchy1"/>
    <dgm:cxn modelId="{B9C9F29C-6EE3-46A2-90F1-37DB2A155A73}" type="presOf" srcId="{0785F53A-28C2-490E-BE78-2AED8F766CED}" destId="{30635FCA-608A-4C7D-AB9E-073B55DCF0DA}" srcOrd="0" destOrd="0" presId="urn:microsoft.com/office/officeart/2005/8/layout/hierarchy1"/>
    <dgm:cxn modelId="{E23727EF-869A-4671-81F1-CA7611C04D9B}" srcId="{0785F53A-28C2-490E-BE78-2AED8F766CED}" destId="{DA4493F0-8C03-430E-8CC6-05FD3C63962C}" srcOrd="0" destOrd="0" parTransId="{4ECD836E-97FE-4D2D-A974-7418505185B4}" sibTransId="{066833F4-19F2-4318-B119-2055BFAE0914}"/>
    <dgm:cxn modelId="{528A0D5E-F682-48CB-AAC4-4A0491F4AD29}" type="presOf" srcId="{C1181608-EAE5-462F-8A6B-69B48CCFC17F}" destId="{2D8025A8-D9A5-43B2-9F64-AB4E60DBDFA9}" srcOrd="0" destOrd="0" presId="urn:microsoft.com/office/officeart/2005/8/layout/hierarchy1"/>
    <dgm:cxn modelId="{EEB16F54-4663-431D-958C-3DAD6FEFD0C3}" srcId="{28DFB822-4D13-4323-B641-E19408C12812}" destId="{C1181608-EAE5-462F-8A6B-69B48CCFC17F}" srcOrd="0" destOrd="0" parTransId="{FBF8498C-5F08-4544-B58E-6758A0EDDCC7}" sibTransId="{DB6A9447-3D8B-4DED-A591-12DA6F0CE174}"/>
    <dgm:cxn modelId="{ED1D998A-E140-4979-86C1-7AA2E285C0AD}" srcId="{0785F53A-28C2-490E-BE78-2AED8F766CED}" destId="{8C2874D2-22DD-4F2E-97CE-1DBB746A3AF1}" srcOrd="1" destOrd="0" parTransId="{30D9B4C5-794D-4467-BAE5-4FF40334D868}" sibTransId="{FD53E479-7BFD-4FAA-8267-33401B7BCE3D}"/>
    <dgm:cxn modelId="{6B4EF794-2C81-4382-A90B-0F8B142F924D}" type="presOf" srcId="{D700825F-ACC5-4E41-B72C-4B2E462C5786}" destId="{A6BAA265-1E44-400A-A98C-2231C9C28E8E}" srcOrd="0" destOrd="0" presId="urn:microsoft.com/office/officeart/2005/8/layout/hierarchy1"/>
    <dgm:cxn modelId="{68BFE513-2885-48FC-9BF8-9927826A8164}" type="presOf" srcId="{4ECD836E-97FE-4D2D-A974-7418505185B4}" destId="{03A837D4-1580-435E-9DCD-BC980419DF0A}" srcOrd="0" destOrd="0" presId="urn:microsoft.com/office/officeart/2005/8/layout/hierarchy1"/>
    <dgm:cxn modelId="{2BBCFB1B-E574-4571-9D02-6B926E009F42}" type="presOf" srcId="{28DFB822-4D13-4323-B641-E19408C12812}" destId="{ED18D3BA-3533-4B12-B8B0-641083A5B1D9}" srcOrd="0" destOrd="0" presId="urn:microsoft.com/office/officeart/2005/8/layout/hierarchy1"/>
    <dgm:cxn modelId="{2F7DE64E-2BD2-4916-8BE3-82444D7B430B}" type="presOf" srcId="{8C2874D2-22DD-4F2E-97CE-1DBB746A3AF1}" destId="{78AA4BD8-6077-4C1A-9311-496DD6E0FBC4}" srcOrd="0" destOrd="0" presId="urn:microsoft.com/office/officeart/2005/8/layout/hierarchy1"/>
    <dgm:cxn modelId="{16FC5D63-47F2-468D-9BB6-8C3B3188372E}" srcId="{28DFB822-4D13-4323-B641-E19408C12812}" destId="{D700825F-ACC5-4E41-B72C-4B2E462C5786}" srcOrd="1" destOrd="0" parTransId="{076453BE-B84F-4624-85F2-8022FE7AADC8}" sibTransId="{A35754EB-F7D0-4DA4-9397-0685CE7D0AD0}"/>
    <dgm:cxn modelId="{2E37403E-E45F-48D5-BA13-298686C4C5A2}" srcId="{28DFB822-4D13-4323-B641-E19408C12812}" destId="{0785F53A-28C2-490E-BE78-2AED8F766CED}" srcOrd="2" destOrd="0" parTransId="{D07D77DF-1402-4AD9-A334-87733591CEFA}" sibTransId="{E54A5B52-3A66-4C58-ADB4-2826289D47A6}"/>
    <dgm:cxn modelId="{1E200F40-8208-417A-BF64-40C5DE5B1907}" type="presOf" srcId="{30D9B4C5-794D-4467-BAE5-4FF40334D868}" destId="{DB82AC2F-8CC0-409F-A06A-5196A95A348C}" srcOrd="0" destOrd="0" presId="urn:microsoft.com/office/officeart/2005/8/layout/hierarchy1"/>
    <dgm:cxn modelId="{111B8FF4-2E58-4EC4-B543-2CC26CAACB3C}" type="presParOf" srcId="{ED18D3BA-3533-4B12-B8B0-641083A5B1D9}" destId="{22723951-3994-4810-83A9-99B4D2EB7E35}" srcOrd="0" destOrd="0" presId="urn:microsoft.com/office/officeart/2005/8/layout/hierarchy1"/>
    <dgm:cxn modelId="{98F9333B-587F-4F6D-935A-D295652B5316}" type="presParOf" srcId="{22723951-3994-4810-83A9-99B4D2EB7E35}" destId="{D68750F3-73E0-47BF-892E-BDC690895CC6}" srcOrd="0" destOrd="0" presId="urn:microsoft.com/office/officeart/2005/8/layout/hierarchy1"/>
    <dgm:cxn modelId="{2E1646E2-87E0-490C-BE1A-C9FABE3670A6}" type="presParOf" srcId="{D68750F3-73E0-47BF-892E-BDC690895CC6}" destId="{C4B35296-44BE-4EAD-B7BC-FA504F794264}" srcOrd="0" destOrd="0" presId="urn:microsoft.com/office/officeart/2005/8/layout/hierarchy1"/>
    <dgm:cxn modelId="{4119074C-D12C-4077-A0D2-4440EC2AD9D5}" type="presParOf" srcId="{D68750F3-73E0-47BF-892E-BDC690895CC6}" destId="{2D8025A8-D9A5-43B2-9F64-AB4E60DBDFA9}" srcOrd="1" destOrd="0" presId="urn:microsoft.com/office/officeart/2005/8/layout/hierarchy1"/>
    <dgm:cxn modelId="{BD837AE6-F1CA-449A-A7EB-D3E97CABBFAD}" type="presParOf" srcId="{22723951-3994-4810-83A9-99B4D2EB7E35}" destId="{36EB8C3F-2145-4C15-8695-C697FF909995}" srcOrd="1" destOrd="0" presId="urn:microsoft.com/office/officeart/2005/8/layout/hierarchy1"/>
    <dgm:cxn modelId="{20646D62-6320-4288-9182-BF999F774FE8}" type="presParOf" srcId="{ED18D3BA-3533-4B12-B8B0-641083A5B1D9}" destId="{9968CE29-E005-4FA6-9C2E-8810A6F592ED}" srcOrd="1" destOrd="0" presId="urn:microsoft.com/office/officeart/2005/8/layout/hierarchy1"/>
    <dgm:cxn modelId="{E4777BCC-D0E3-416E-B681-1EA93944DE5D}" type="presParOf" srcId="{9968CE29-E005-4FA6-9C2E-8810A6F592ED}" destId="{B97CE912-A791-4108-B956-299D76F9BA34}" srcOrd="0" destOrd="0" presId="urn:microsoft.com/office/officeart/2005/8/layout/hierarchy1"/>
    <dgm:cxn modelId="{5BFF5B2B-D935-4EF3-A439-4F16553635F0}" type="presParOf" srcId="{B97CE912-A791-4108-B956-299D76F9BA34}" destId="{9FAFC46C-95F8-467A-BE87-75346185FFED}" srcOrd="0" destOrd="0" presId="urn:microsoft.com/office/officeart/2005/8/layout/hierarchy1"/>
    <dgm:cxn modelId="{85598AB6-BAA7-4969-A24D-51B0A72D43E3}" type="presParOf" srcId="{B97CE912-A791-4108-B956-299D76F9BA34}" destId="{A6BAA265-1E44-400A-A98C-2231C9C28E8E}" srcOrd="1" destOrd="0" presId="urn:microsoft.com/office/officeart/2005/8/layout/hierarchy1"/>
    <dgm:cxn modelId="{64D65859-DA18-491E-85E1-B590776EFC4B}" type="presParOf" srcId="{9968CE29-E005-4FA6-9C2E-8810A6F592ED}" destId="{A3F26531-8082-4920-84E1-A3B9E6F63923}" srcOrd="1" destOrd="0" presId="urn:microsoft.com/office/officeart/2005/8/layout/hierarchy1"/>
    <dgm:cxn modelId="{867755D1-6C33-4DED-A93A-8D0E1777392A}" type="presParOf" srcId="{ED18D3BA-3533-4B12-B8B0-641083A5B1D9}" destId="{EC9E1934-BDC6-4E1D-98F6-3580ACC1ED8F}" srcOrd="2" destOrd="0" presId="urn:microsoft.com/office/officeart/2005/8/layout/hierarchy1"/>
    <dgm:cxn modelId="{D33988A2-15D3-46DA-BE4E-944D74475432}" type="presParOf" srcId="{EC9E1934-BDC6-4E1D-98F6-3580ACC1ED8F}" destId="{500AA148-23AB-4FC4-AB85-93CB6A45C183}" srcOrd="0" destOrd="0" presId="urn:microsoft.com/office/officeart/2005/8/layout/hierarchy1"/>
    <dgm:cxn modelId="{3421414C-4077-44C8-ABEC-753F390C2C42}" type="presParOf" srcId="{500AA148-23AB-4FC4-AB85-93CB6A45C183}" destId="{17D5CE90-9C34-4C53-9C36-CB3A89BA1923}" srcOrd="0" destOrd="0" presId="urn:microsoft.com/office/officeart/2005/8/layout/hierarchy1"/>
    <dgm:cxn modelId="{74C24AB8-3CDF-4D8C-A90D-7B9400BEF726}" type="presParOf" srcId="{500AA148-23AB-4FC4-AB85-93CB6A45C183}" destId="{30635FCA-608A-4C7D-AB9E-073B55DCF0DA}" srcOrd="1" destOrd="0" presId="urn:microsoft.com/office/officeart/2005/8/layout/hierarchy1"/>
    <dgm:cxn modelId="{89D672B3-07D0-47D7-8F80-254769BC0400}" type="presParOf" srcId="{EC9E1934-BDC6-4E1D-98F6-3580ACC1ED8F}" destId="{2A77FBF9-1097-4681-BAC0-9AEFE24AB757}" srcOrd="1" destOrd="0" presId="urn:microsoft.com/office/officeart/2005/8/layout/hierarchy1"/>
    <dgm:cxn modelId="{FCE2BD07-C5CA-4AC0-AF4C-AA68821DA9CA}" type="presParOf" srcId="{2A77FBF9-1097-4681-BAC0-9AEFE24AB757}" destId="{03A837D4-1580-435E-9DCD-BC980419DF0A}" srcOrd="0" destOrd="0" presId="urn:microsoft.com/office/officeart/2005/8/layout/hierarchy1"/>
    <dgm:cxn modelId="{5583206B-4873-435E-B030-6275C462E201}" type="presParOf" srcId="{2A77FBF9-1097-4681-BAC0-9AEFE24AB757}" destId="{464D7319-5780-40A2-BD14-B2E466BD0823}" srcOrd="1" destOrd="0" presId="urn:microsoft.com/office/officeart/2005/8/layout/hierarchy1"/>
    <dgm:cxn modelId="{C8CE0423-19CA-4E37-A1EE-E043A7550E92}" type="presParOf" srcId="{464D7319-5780-40A2-BD14-B2E466BD0823}" destId="{5F5E5E62-C987-4B87-927F-41F6A9BAC419}" srcOrd="0" destOrd="0" presId="urn:microsoft.com/office/officeart/2005/8/layout/hierarchy1"/>
    <dgm:cxn modelId="{ABE99E0B-E04A-4340-BDBA-2EA8A8D7FA8C}" type="presParOf" srcId="{5F5E5E62-C987-4B87-927F-41F6A9BAC419}" destId="{BE453197-86FE-42CA-AB79-AA6D313E97E9}" srcOrd="0" destOrd="0" presId="urn:microsoft.com/office/officeart/2005/8/layout/hierarchy1"/>
    <dgm:cxn modelId="{B87E29F7-94E5-4D72-B0E3-7053ABE9FAFD}" type="presParOf" srcId="{5F5E5E62-C987-4B87-927F-41F6A9BAC419}" destId="{B8426074-C26B-47FB-A794-A89BFB4F82D1}" srcOrd="1" destOrd="0" presId="urn:microsoft.com/office/officeart/2005/8/layout/hierarchy1"/>
    <dgm:cxn modelId="{4571FE0F-FD28-4E82-80C7-245364BBFC01}" type="presParOf" srcId="{464D7319-5780-40A2-BD14-B2E466BD0823}" destId="{2EA95307-15FE-4E06-AB5F-1AEB50105CE8}" srcOrd="1" destOrd="0" presId="urn:microsoft.com/office/officeart/2005/8/layout/hierarchy1"/>
    <dgm:cxn modelId="{4A4F75FD-66E1-4296-8839-C04BF6CDCF96}" type="presParOf" srcId="{2A77FBF9-1097-4681-BAC0-9AEFE24AB757}" destId="{DB82AC2F-8CC0-409F-A06A-5196A95A348C}" srcOrd="2" destOrd="0" presId="urn:microsoft.com/office/officeart/2005/8/layout/hierarchy1"/>
    <dgm:cxn modelId="{D318E58F-96F6-4132-9A3D-DFC62531E990}" type="presParOf" srcId="{2A77FBF9-1097-4681-BAC0-9AEFE24AB757}" destId="{D63AB607-2CAC-4253-A30E-C38FD765C40B}" srcOrd="3" destOrd="0" presId="urn:microsoft.com/office/officeart/2005/8/layout/hierarchy1"/>
    <dgm:cxn modelId="{E2BA89CF-6956-4618-90B4-32C5EACED927}" type="presParOf" srcId="{D63AB607-2CAC-4253-A30E-C38FD765C40B}" destId="{705C9B73-831E-474E-8793-47AE3FB6BB54}" srcOrd="0" destOrd="0" presId="urn:microsoft.com/office/officeart/2005/8/layout/hierarchy1"/>
    <dgm:cxn modelId="{5286C33C-A33E-4705-AA12-F621DC3919A7}" type="presParOf" srcId="{705C9B73-831E-474E-8793-47AE3FB6BB54}" destId="{82BDB456-A48C-4042-A548-E5885F109C3C}" srcOrd="0" destOrd="0" presId="urn:microsoft.com/office/officeart/2005/8/layout/hierarchy1"/>
    <dgm:cxn modelId="{14FEE860-4500-4F46-AE7E-924E1CB55061}" type="presParOf" srcId="{705C9B73-831E-474E-8793-47AE3FB6BB54}" destId="{78AA4BD8-6077-4C1A-9311-496DD6E0FBC4}" srcOrd="1" destOrd="0" presId="urn:microsoft.com/office/officeart/2005/8/layout/hierarchy1"/>
    <dgm:cxn modelId="{C66438EA-E4B1-4E94-85E0-6D80418163A4}" type="presParOf" srcId="{D63AB607-2CAC-4253-A30E-C38FD765C40B}" destId="{B319D4BC-34F9-483F-9E82-BA26026B4EB3}" srcOrd="1" destOrd="0" presId="urn:microsoft.com/office/officeart/2005/8/layout/hierarchy1"/>
  </dgm:cxnLst>
  <dgm:bg/>
  <dgm:whole/>
</dgm:dataModel>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602E54-CAA0-4BA8-8DBF-F3BACFA3CAED}"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5D5D6-BF78-4943-B96C-CE0F4005FDD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602E54-CAA0-4BA8-8DBF-F3BACFA3CAED}"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5D5D6-BF78-4943-B96C-CE0F4005FD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602E54-CAA0-4BA8-8DBF-F3BACFA3CAED}"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5D5D6-BF78-4943-B96C-CE0F4005FD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602E54-CAA0-4BA8-8DBF-F3BACFA3CAED}"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5D5D6-BF78-4943-B96C-CE0F4005FD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602E54-CAA0-4BA8-8DBF-F3BACFA3CAED}" type="datetimeFigureOut">
              <a:rPr lang="en-US" smtClean="0"/>
              <a:pPr/>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25D5D6-BF78-4943-B96C-CE0F4005FDD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602E54-CAA0-4BA8-8DBF-F3BACFA3CAED}" type="datetimeFigureOut">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5D5D6-BF78-4943-B96C-CE0F4005FD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602E54-CAA0-4BA8-8DBF-F3BACFA3CAED}" type="datetimeFigureOut">
              <a:rPr lang="en-US" smtClean="0"/>
              <a:pPr/>
              <a:t>9/14/2020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25D5D6-BF78-4943-B96C-CE0F4005FD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602E54-CAA0-4BA8-8DBF-F3BACFA3CAED}" type="datetimeFigureOut">
              <a:rPr lang="en-US" smtClean="0"/>
              <a:pPr/>
              <a:t>9/14/2020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25D5D6-BF78-4943-B96C-CE0F4005FD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602E54-CAA0-4BA8-8DBF-F3BACFA3CAED}" type="datetimeFigureOut">
              <a:rPr lang="en-US" smtClean="0"/>
              <a:pPr/>
              <a:t>9/14/2020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25D5D6-BF78-4943-B96C-CE0F4005FD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602E54-CAA0-4BA8-8DBF-F3BACFA3CAED}" type="datetimeFigureOut">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5D5D6-BF78-4943-B96C-CE0F4005FD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602E54-CAA0-4BA8-8DBF-F3BACFA3CAED}" type="datetimeFigureOut">
              <a:rPr lang="en-US" smtClean="0"/>
              <a:pPr/>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25D5D6-BF78-4943-B96C-CE0F4005FDD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602E54-CAA0-4BA8-8DBF-F3BACFA3CAED}" type="datetimeFigureOut">
              <a:rPr lang="en-US" smtClean="0"/>
              <a:pPr/>
              <a:t>9/14/2020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25D5D6-BF78-4943-B96C-CE0F4005FD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acer\Downloads\Bioreactor%20Continuous%20Process%20-%20Bionet%20(online-video-cutter.com)%20(1).mp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E:\B.Sc%20III\Bioreactor%20Continuous%20Process%20-%20Bionet%20(online-video-cutter.com).mp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53975"/>
            <a:ext cx="9144000" cy="1470025"/>
          </a:xfrm>
        </p:spPr>
        <p:style>
          <a:lnRef idx="2">
            <a:schemeClr val="accent6">
              <a:shade val="50000"/>
            </a:schemeClr>
          </a:lnRef>
          <a:fillRef idx="1">
            <a:schemeClr val="accent6"/>
          </a:fillRef>
          <a:effectRef idx="0">
            <a:schemeClr val="accent6"/>
          </a:effectRef>
          <a:fontRef idx="minor">
            <a:schemeClr val="lt1"/>
          </a:fontRef>
        </p:style>
        <p:txBody>
          <a:bodyPr/>
          <a:lstStyle/>
          <a:p>
            <a:r>
              <a:rPr lang="en-US" b="1" dirty="0" smtClean="0"/>
              <a:t>Continuous Culture</a:t>
            </a:r>
            <a:endParaRPr lang="en-US" b="1" dirty="0"/>
          </a:p>
        </p:txBody>
      </p:sp>
      <p:sp>
        <p:nvSpPr>
          <p:cNvPr id="3" name="Subtitle 2"/>
          <p:cNvSpPr>
            <a:spLocks noGrp="1"/>
          </p:cNvSpPr>
          <p:nvPr>
            <p:ph type="subTitle" idx="1"/>
          </p:nvPr>
        </p:nvSpPr>
        <p:spPr>
          <a:xfrm>
            <a:off x="4800600" y="5257800"/>
            <a:ext cx="4343400" cy="1600200"/>
          </a:xfrm>
        </p:spPr>
        <p:txBody>
          <a:bodyPr>
            <a:normAutofit fontScale="70000" lnSpcReduction="20000"/>
          </a:bodyPr>
          <a:lstStyle/>
          <a:p>
            <a:r>
              <a:rPr lang="en-US" dirty="0" err="1" smtClean="0"/>
              <a:t>Sweta</a:t>
            </a:r>
            <a:r>
              <a:rPr lang="en-US" dirty="0" smtClean="0"/>
              <a:t> </a:t>
            </a:r>
            <a:r>
              <a:rPr lang="en-US" dirty="0" err="1" smtClean="0"/>
              <a:t>Sushmita</a:t>
            </a:r>
            <a:r>
              <a:rPr lang="en-US" dirty="0" smtClean="0"/>
              <a:t> </a:t>
            </a:r>
            <a:r>
              <a:rPr lang="en-US" dirty="0" err="1" smtClean="0"/>
              <a:t>Tigga</a:t>
            </a:r>
            <a:endParaRPr lang="en-US" dirty="0" smtClean="0"/>
          </a:p>
          <a:p>
            <a:r>
              <a:rPr lang="en-US" dirty="0" smtClean="0"/>
              <a:t>Lecture-</a:t>
            </a:r>
            <a:r>
              <a:rPr lang="en-US" dirty="0" err="1" smtClean="0"/>
              <a:t>B.Sc</a:t>
            </a:r>
            <a:r>
              <a:rPr lang="en-US" dirty="0" smtClean="0"/>
              <a:t> Microbiology, </a:t>
            </a:r>
            <a:r>
              <a:rPr lang="en-US" dirty="0" err="1" smtClean="0"/>
              <a:t>Sem</a:t>
            </a:r>
            <a:r>
              <a:rPr lang="en-US" dirty="0" smtClean="0"/>
              <a:t>-III</a:t>
            </a:r>
          </a:p>
          <a:p>
            <a:r>
              <a:rPr lang="en-US" dirty="0" smtClean="0"/>
              <a:t>Department of Microbiology</a:t>
            </a:r>
          </a:p>
          <a:p>
            <a:r>
              <a:rPr lang="en-US" dirty="0" smtClean="0"/>
              <a:t>DSPMU, Ranchi</a:t>
            </a:r>
            <a:endParaRPr lang="en-US" dirty="0"/>
          </a:p>
        </p:txBody>
      </p:sp>
      <p:pic>
        <p:nvPicPr>
          <p:cNvPr id="4" name="Picture 2"/>
          <p:cNvPicPr>
            <a:picLocks noChangeAspect="1" noChangeArrowheads="1"/>
          </p:cNvPicPr>
          <p:nvPr/>
        </p:nvPicPr>
        <p:blipFill>
          <a:blip r:embed="rId2"/>
          <a:srcRect/>
          <a:stretch>
            <a:fillRect/>
          </a:stretch>
        </p:blipFill>
        <p:spPr bwMode="auto">
          <a:xfrm>
            <a:off x="1" y="2514600"/>
            <a:ext cx="4044719" cy="246644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p:spPr>
        <p:style>
          <a:lnRef idx="2">
            <a:schemeClr val="accent6">
              <a:shade val="50000"/>
            </a:schemeClr>
          </a:lnRef>
          <a:fillRef idx="1">
            <a:schemeClr val="accent6"/>
          </a:fillRef>
          <a:effectRef idx="0">
            <a:schemeClr val="accent6"/>
          </a:effectRef>
          <a:fontRef idx="minor">
            <a:schemeClr val="lt1"/>
          </a:fontRef>
        </p:style>
        <p:txBody>
          <a:bodyPr/>
          <a:lstStyle/>
          <a:p>
            <a:r>
              <a:rPr lang="en-US" dirty="0" err="1" smtClean="0"/>
              <a:t>Chemostat</a:t>
            </a:r>
            <a:endParaRPr lang="en-US" dirty="0"/>
          </a:p>
        </p:txBody>
      </p:sp>
      <p:pic>
        <p:nvPicPr>
          <p:cNvPr id="4" name="Bioreactor Continuous Process - Bionet (online-video-cutter.com) (1).mp4">
            <a:hlinkClick r:id="" action="ppaction://media"/>
          </p:cNvPr>
          <p:cNvPicPr>
            <a:picLocks noGrp="1" noRot="1" noChangeAspect="1"/>
          </p:cNvPicPr>
          <p:nvPr>
            <p:ph idx="1"/>
            <a:videoFile r:link="rId1"/>
          </p:nvPr>
        </p:nvPicPr>
        <p:blipFill>
          <a:blip r:embed="rId3"/>
          <a:stretch>
            <a:fillRect/>
          </a:stretch>
        </p:blipFill>
        <p:spPr>
          <a:xfrm>
            <a:off x="0" y="838200"/>
            <a:ext cx="9144000" cy="6019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3">
            <a:schemeClr val="lt1"/>
          </a:lnRef>
          <a:fillRef idx="1">
            <a:schemeClr val="accent6"/>
          </a:fillRef>
          <a:effectRef idx="1">
            <a:schemeClr val="accent6"/>
          </a:effectRef>
          <a:fontRef idx="minor">
            <a:schemeClr val="lt1"/>
          </a:fontRef>
        </p:style>
        <p:txBody>
          <a:bodyPr/>
          <a:lstStyle/>
          <a:p>
            <a:r>
              <a:rPr lang="en-US" b="1" dirty="0" smtClean="0"/>
              <a:t>Continuous Culture</a:t>
            </a:r>
            <a:endParaRPr lang="en-US" dirty="0"/>
          </a:p>
        </p:txBody>
      </p:sp>
      <p:sp>
        <p:nvSpPr>
          <p:cNvPr id="3" name="Content Placeholder 2"/>
          <p:cNvSpPr>
            <a:spLocks noGrp="1"/>
          </p:cNvSpPr>
          <p:nvPr>
            <p:ph idx="1"/>
          </p:nvPr>
        </p:nvSpPr>
        <p:spPr/>
        <p:txBody>
          <a:bodyPr/>
          <a:lstStyle/>
          <a:p>
            <a:pPr algn="just"/>
            <a:r>
              <a:rPr lang="en-US" dirty="0" smtClean="0"/>
              <a:t>A continuous culture system is an </a:t>
            </a:r>
            <a:r>
              <a:rPr lang="en-US" dirty="0" smtClean="0">
                <a:solidFill>
                  <a:srgbClr val="FF0000"/>
                </a:solidFill>
              </a:rPr>
              <a:t>open system</a:t>
            </a:r>
          </a:p>
          <a:p>
            <a:pPr algn="just"/>
            <a:r>
              <a:rPr lang="en-US" dirty="0"/>
              <a:t>In the continuous </a:t>
            </a:r>
            <a:r>
              <a:rPr lang="en-US" dirty="0" smtClean="0"/>
              <a:t>culture growth </a:t>
            </a:r>
            <a:r>
              <a:rPr lang="en-US" dirty="0"/>
              <a:t>vessel a known volume of fresh medium is added at a </a:t>
            </a:r>
            <a:r>
              <a:rPr lang="en-US" dirty="0" smtClean="0"/>
              <a:t>constant rate </a:t>
            </a:r>
            <a:r>
              <a:rPr lang="en-US" dirty="0"/>
              <a:t>while an equal volume of spent culture medium (</a:t>
            </a:r>
            <a:r>
              <a:rPr lang="en-US" dirty="0" smtClean="0"/>
              <a:t>which also </a:t>
            </a:r>
            <a:r>
              <a:rPr lang="en-US" dirty="0"/>
              <a:t>contains cells) is removed at the same rate.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style>
          <a:lnRef idx="3">
            <a:schemeClr val="lt1"/>
          </a:lnRef>
          <a:fillRef idx="1">
            <a:schemeClr val="accent6"/>
          </a:fillRef>
          <a:effectRef idx="1">
            <a:schemeClr val="accent6"/>
          </a:effectRef>
          <a:fontRef idx="minor">
            <a:schemeClr val="lt1"/>
          </a:fontRef>
        </p:style>
        <p:txBody>
          <a:bodyPr/>
          <a:lstStyle/>
          <a:p>
            <a:r>
              <a:rPr lang="en-US" b="1" dirty="0" smtClean="0"/>
              <a:t>Continuous Culture</a:t>
            </a:r>
            <a:endParaRPr lang="en-US" dirty="0"/>
          </a:p>
        </p:txBody>
      </p:sp>
      <p:pic>
        <p:nvPicPr>
          <p:cNvPr id="4" name="Bioreactor Continuous Process - Bionet (online-video-cutter.com).mp4">
            <a:hlinkClick r:id="" action="ppaction://media"/>
          </p:cNvPr>
          <p:cNvPicPr>
            <a:picLocks noGrp="1" noRot="1" noChangeAspect="1"/>
          </p:cNvPicPr>
          <p:nvPr>
            <p:ph idx="1"/>
            <a:videoFile r:link="rId1"/>
          </p:nvPr>
        </p:nvPicPr>
        <p:blipFill>
          <a:blip r:embed="rId3"/>
          <a:stretch>
            <a:fillRect/>
          </a:stretch>
        </p:blipFill>
        <p:spPr>
          <a:xfrm>
            <a:off x="0" y="990600"/>
            <a:ext cx="9144000" cy="5867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2">
            <a:schemeClr val="accent6">
              <a:shade val="50000"/>
            </a:schemeClr>
          </a:lnRef>
          <a:fillRef idx="1">
            <a:schemeClr val="accent6"/>
          </a:fillRef>
          <a:effectRef idx="0">
            <a:schemeClr val="accent6"/>
          </a:effectRef>
          <a:fontRef idx="minor">
            <a:schemeClr val="lt1"/>
          </a:fontRef>
        </p:style>
        <p:txBody>
          <a:bodyPr/>
          <a:lstStyle/>
          <a:p>
            <a:r>
              <a:rPr lang="en-US" b="1" dirty="0" smtClean="0"/>
              <a:t>Continuous Culture</a:t>
            </a:r>
            <a:endParaRPr lang="en-US" dirty="0"/>
          </a:p>
        </p:txBody>
      </p:sp>
      <p:sp>
        <p:nvSpPr>
          <p:cNvPr id="3" name="Content Placeholder 2"/>
          <p:cNvSpPr>
            <a:spLocks noGrp="1"/>
          </p:cNvSpPr>
          <p:nvPr>
            <p:ph idx="1"/>
          </p:nvPr>
        </p:nvSpPr>
        <p:spPr/>
        <p:txBody>
          <a:bodyPr>
            <a:normAutofit fontScale="92500"/>
          </a:bodyPr>
          <a:lstStyle/>
          <a:p>
            <a:pPr marL="571500" indent="-571500" algn="just">
              <a:buFont typeface="+mj-lt"/>
              <a:buAutoNum type="romanLcPeriod"/>
            </a:pPr>
            <a:r>
              <a:rPr lang="en-US" dirty="0" smtClean="0"/>
              <a:t>Keep the biomass constant in a bioreactor</a:t>
            </a:r>
          </a:p>
          <a:p>
            <a:pPr marL="571500" indent="-571500" algn="just">
              <a:buFont typeface="+mj-lt"/>
              <a:buAutoNum type="romanLcPeriod"/>
            </a:pPr>
            <a:r>
              <a:rPr lang="en-US" dirty="0" smtClean="0"/>
              <a:t>Control the concentration of limiting nutrients</a:t>
            </a:r>
          </a:p>
          <a:p>
            <a:pPr marL="571500" indent="-571500" algn="just">
              <a:buFont typeface="+mj-lt"/>
              <a:buAutoNum type="romanLcPeriod"/>
            </a:pPr>
            <a:r>
              <a:rPr lang="en-US" dirty="0" smtClean="0"/>
              <a:t>The ultimate process is to increase the productivity of process by maintaining the cultures  close to its maximum specific  growth rate prolonging these maximum production state until the culture is addressed to mutation or the product of loosing its specification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style>
          <a:lnRef idx="3">
            <a:schemeClr val="lt1"/>
          </a:lnRef>
          <a:fillRef idx="1">
            <a:schemeClr val="accent6"/>
          </a:fillRef>
          <a:effectRef idx="1">
            <a:schemeClr val="accent6"/>
          </a:effectRef>
          <a:fontRef idx="minor">
            <a:schemeClr val="lt1"/>
          </a:fontRef>
        </p:style>
        <p:txBody>
          <a:bodyPr/>
          <a:lstStyle/>
          <a:p>
            <a:r>
              <a:rPr lang="en-US" dirty="0" err="1" smtClean="0"/>
              <a:t>Chemostat</a:t>
            </a: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0" y="1219200"/>
            <a:ext cx="9144000" cy="557595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srcRect/>
          <a:stretch>
            <a:fillRect/>
          </a:stretch>
        </p:blipFill>
        <p:spPr bwMode="auto">
          <a:xfrm>
            <a:off x="0" y="2819400"/>
            <a:ext cx="4191000" cy="4038600"/>
          </a:xfrm>
          <a:prstGeom prst="rect">
            <a:avLst/>
          </a:prstGeom>
          <a:noFill/>
          <a:ln w="9525">
            <a:noFill/>
            <a:miter lim="800000"/>
            <a:headEnd/>
            <a:tailEnd/>
          </a:ln>
          <a:effectLst/>
        </p:spPr>
      </p:pic>
      <p:sp>
        <p:nvSpPr>
          <p:cNvPr id="2" name="Title 1"/>
          <p:cNvSpPr>
            <a:spLocks noGrp="1"/>
          </p:cNvSpPr>
          <p:nvPr>
            <p:ph type="title"/>
          </p:nvPr>
        </p:nvSpPr>
        <p:spPr>
          <a:xfrm>
            <a:off x="0" y="0"/>
            <a:ext cx="9144000" cy="1143000"/>
          </a:xfrm>
        </p:spPr>
        <p:style>
          <a:lnRef idx="2">
            <a:schemeClr val="accent6">
              <a:shade val="50000"/>
            </a:schemeClr>
          </a:lnRef>
          <a:fillRef idx="1">
            <a:schemeClr val="accent6"/>
          </a:fillRef>
          <a:effectRef idx="0">
            <a:schemeClr val="accent6"/>
          </a:effectRef>
          <a:fontRef idx="minor">
            <a:schemeClr val="lt1"/>
          </a:fontRef>
        </p:style>
        <p:txBody>
          <a:bodyPr/>
          <a:lstStyle/>
          <a:p>
            <a:r>
              <a:rPr lang="en-US" dirty="0" err="1" smtClean="0"/>
              <a:t>Chemostat</a:t>
            </a:r>
            <a:endParaRPr lang="en-US" dirty="0"/>
          </a:p>
        </p:txBody>
      </p:sp>
      <p:graphicFrame>
        <p:nvGraphicFramePr>
          <p:cNvPr id="4" name="Content Placeholder 3"/>
          <p:cNvGraphicFramePr>
            <a:graphicFrameLocks noGrp="1"/>
          </p:cNvGraphicFramePr>
          <p:nvPr>
            <p:ph idx="1"/>
          </p:nvPr>
        </p:nvGraphicFramePr>
        <p:xfrm>
          <a:off x="457200" y="1219200"/>
          <a:ext cx="8686800" cy="5638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p:cNvPicPr>
            <a:picLocks noChangeAspect="1" noChangeArrowheads="1"/>
          </p:cNvPicPr>
          <p:nvPr/>
        </p:nvPicPr>
        <p:blipFill>
          <a:blip r:embed="rId2"/>
          <a:srcRect/>
          <a:stretch>
            <a:fillRect/>
          </a:stretch>
        </p:blipFill>
        <p:spPr bwMode="auto">
          <a:xfrm>
            <a:off x="0" y="2133600"/>
            <a:ext cx="9144000" cy="4724400"/>
          </a:xfrm>
          <a:prstGeom prst="rect">
            <a:avLst/>
          </a:prstGeom>
          <a:noFill/>
          <a:ln w="9525">
            <a:noFill/>
            <a:miter lim="800000"/>
            <a:headEnd/>
            <a:tailEnd/>
          </a:ln>
          <a:effectLst/>
        </p:spPr>
      </p:pic>
      <p:sp>
        <p:nvSpPr>
          <p:cNvPr id="2" name="Title 1"/>
          <p:cNvSpPr>
            <a:spLocks noGrp="1"/>
          </p:cNvSpPr>
          <p:nvPr>
            <p:ph type="title"/>
          </p:nvPr>
        </p:nvSpPr>
        <p:spPr>
          <a:xfrm>
            <a:off x="0" y="0"/>
            <a:ext cx="9144000" cy="1143000"/>
          </a:xfrm>
        </p:spPr>
        <p:style>
          <a:lnRef idx="2">
            <a:schemeClr val="accent6">
              <a:shade val="50000"/>
            </a:schemeClr>
          </a:lnRef>
          <a:fillRef idx="1">
            <a:schemeClr val="accent6"/>
          </a:fillRef>
          <a:effectRef idx="0">
            <a:schemeClr val="accent6"/>
          </a:effectRef>
          <a:fontRef idx="minor">
            <a:schemeClr val="lt1"/>
          </a:fontRef>
        </p:style>
        <p:txBody>
          <a:bodyPr/>
          <a:lstStyle/>
          <a:p>
            <a:r>
              <a:rPr lang="en-US" dirty="0" smtClean="0"/>
              <a:t>Varying </a:t>
            </a:r>
            <a:r>
              <a:rPr lang="en-US" dirty="0" err="1" smtClean="0"/>
              <a:t>Chemostat</a:t>
            </a:r>
            <a:r>
              <a:rPr lang="en-US" dirty="0" smtClean="0"/>
              <a:t> Parameters</a:t>
            </a:r>
            <a:endParaRPr lang="en-US" dirty="0"/>
          </a:p>
        </p:txBody>
      </p:sp>
      <p:sp>
        <p:nvSpPr>
          <p:cNvPr id="3" name="Content Placeholder 2"/>
          <p:cNvSpPr>
            <a:spLocks noGrp="1"/>
          </p:cNvSpPr>
          <p:nvPr>
            <p:ph idx="1"/>
          </p:nvPr>
        </p:nvSpPr>
        <p:spPr>
          <a:xfrm>
            <a:off x="457200" y="1143000"/>
            <a:ext cx="8229600" cy="4525963"/>
          </a:xfrm>
        </p:spPr>
        <p:txBody>
          <a:bodyPr/>
          <a:lstStyle/>
          <a:p>
            <a:pPr algn="just">
              <a:buNone/>
            </a:pPr>
            <a:r>
              <a:rPr lang="en-US" dirty="0" smtClean="0"/>
              <a:t>Two factors </a:t>
            </a:r>
            <a:r>
              <a:rPr lang="en-US" dirty="0" err="1" smtClean="0"/>
              <a:t>i.e</a:t>
            </a:r>
            <a:r>
              <a:rPr lang="en-US" dirty="0" smtClean="0"/>
              <a:t> </a:t>
            </a:r>
            <a:r>
              <a:rPr lang="en-US" dirty="0" smtClean="0">
                <a:solidFill>
                  <a:srgbClr val="FF0000"/>
                </a:solidFill>
              </a:rPr>
              <a:t>dilution rate </a:t>
            </a:r>
            <a:r>
              <a:rPr lang="en-US" dirty="0" smtClean="0"/>
              <a:t>and </a:t>
            </a:r>
            <a:r>
              <a:rPr lang="en-US" dirty="0" smtClean="0">
                <a:solidFill>
                  <a:srgbClr val="FF0000"/>
                </a:solidFill>
              </a:rPr>
              <a:t>concentration of growth-limiting nutrients</a:t>
            </a:r>
            <a:r>
              <a:rPr lang="en-US" dirty="0" smtClean="0"/>
              <a:t> in a </a:t>
            </a:r>
            <a:r>
              <a:rPr lang="en-US" dirty="0" err="1" smtClean="0"/>
              <a:t>chemostat</a:t>
            </a:r>
            <a:r>
              <a:rPr lang="en-US" dirty="0" smtClean="0"/>
              <a:t>.</a:t>
            </a:r>
          </a:p>
          <a:p>
            <a:pPr algn="just">
              <a:buNone/>
            </a:pPr>
            <a:endParaRPr lang="en-US" dirty="0" smtClean="0"/>
          </a:p>
          <a:p>
            <a:pPr algn="just">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4343400" y="1143000"/>
            <a:ext cx="4800600" cy="5715000"/>
          </a:xfrm>
          <a:prstGeom prst="rect">
            <a:avLst/>
          </a:prstGeom>
          <a:noFill/>
          <a:ln w="9525">
            <a:noFill/>
            <a:miter lim="800000"/>
            <a:headEnd/>
            <a:tailEnd/>
          </a:ln>
          <a:effectLst/>
        </p:spPr>
      </p:pic>
      <p:sp>
        <p:nvSpPr>
          <p:cNvPr id="2" name="Title 1"/>
          <p:cNvSpPr>
            <a:spLocks noGrp="1"/>
          </p:cNvSpPr>
          <p:nvPr>
            <p:ph type="title"/>
          </p:nvPr>
        </p:nvSpPr>
        <p:spPr>
          <a:xfrm>
            <a:off x="0" y="0"/>
            <a:ext cx="9144000" cy="1143000"/>
          </a:xfrm>
        </p:spPr>
        <p:style>
          <a:lnRef idx="2">
            <a:schemeClr val="accent6">
              <a:shade val="50000"/>
            </a:schemeClr>
          </a:lnRef>
          <a:fillRef idx="1">
            <a:schemeClr val="accent6"/>
          </a:fillRef>
          <a:effectRef idx="0">
            <a:schemeClr val="accent6"/>
          </a:effectRef>
          <a:fontRef idx="minor">
            <a:schemeClr val="lt1"/>
          </a:fontRef>
        </p:style>
        <p:txBody>
          <a:bodyPr/>
          <a:lstStyle/>
          <a:p>
            <a:r>
              <a:rPr lang="en-US" dirty="0" smtClean="0"/>
              <a:t>Varying </a:t>
            </a:r>
            <a:r>
              <a:rPr lang="en-US" dirty="0" err="1" smtClean="0"/>
              <a:t>Chemostat</a:t>
            </a:r>
            <a:r>
              <a:rPr lang="en-US" dirty="0" smtClean="0"/>
              <a:t> Parameters</a:t>
            </a:r>
            <a:endParaRPr lang="en-US" dirty="0"/>
          </a:p>
        </p:txBody>
      </p:sp>
      <p:sp>
        <p:nvSpPr>
          <p:cNvPr id="3" name="Content Placeholder 2"/>
          <p:cNvSpPr>
            <a:spLocks noGrp="1"/>
          </p:cNvSpPr>
          <p:nvPr>
            <p:ph idx="1"/>
          </p:nvPr>
        </p:nvSpPr>
        <p:spPr>
          <a:xfrm>
            <a:off x="0" y="1066800"/>
            <a:ext cx="9144000" cy="5791200"/>
          </a:xfrm>
        </p:spPr>
        <p:txBody>
          <a:bodyPr numCol="2">
            <a:normAutofit/>
          </a:bodyPr>
          <a:lstStyle/>
          <a:p>
            <a:pPr algn="just">
              <a:buNone/>
            </a:pPr>
            <a:r>
              <a:rPr lang="en-US" sz="2000" dirty="0" smtClean="0">
                <a:solidFill>
                  <a:srgbClr val="FF0000"/>
                </a:solidFill>
              </a:rPr>
              <a:t>Steady State break down- wide limits over which the dilution rate controls growth rate, although at both very low and high dilution rate, the organism cannot grow fast enough to keep up with its dilution and is washed out of the </a:t>
            </a:r>
            <a:r>
              <a:rPr lang="en-US" sz="2000" dirty="0" err="1" smtClean="0">
                <a:solidFill>
                  <a:srgbClr val="FF0000"/>
                </a:solidFill>
              </a:rPr>
              <a:t>chemostat</a:t>
            </a:r>
            <a:r>
              <a:rPr lang="en-US" sz="2000" dirty="0" smtClean="0">
                <a:solidFill>
                  <a:srgbClr val="FF0000"/>
                </a:solidFill>
              </a:rPr>
              <a:t>.</a:t>
            </a:r>
          </a:p>
          <a:p>
            <a:pPr algn="just">
              <a:buNone/>
            </a:pPr>
            <a:endParaRPr lang="en-US" sz="2000" dirty="0">
              <a:solidFill>
                <a:srgbClr val="FF0000"/>
              </a:solidFill>
            </a:endParaRPr>
          </a:p>
          <a:p>
            <a:pPr algn="just">
              <a:buNone/>
            </a:pPr>
            <a:endParaRPr lang="en-US" sz="2000" dirty="0" smtClean="0">
              <a:solidFill>
                <a:srgbClr val="FF0000"/>
              </a:solidFill>
            </a:endParaRPr>
          </a:p>
          <a:p>
            <a:pPr algn="just">
              <a:buNone/>
            </a:pPr>
            <a:endParaRPr lang="en-US" sz="2000" dirty="0">
              <a:solidFill>
                <a:srgbClr val="FF0000"/>
              </a:solidFill>
            </a:endParaRPr>
          </a:p>
          <a:p>
            <a:pPr algn="just">
              <a:buNone/>
            </a:pPr>
            <a:r>
              <a:rPr lang="en-US" sz="2000" dirty="0" smtClean="0">
                <a:solidFill>
                  <a:srgbClr val="FF0000"/>
                </a:solidFill>
              </a:rPr>
              <a:t>At too low dilution rate, cells may die from starvation because the limiting nutrient is not being added fast enough to support minimal cell metabolism</a:t>
            </a:r>
          </a:p>
          <a:p>
            <a:pPr algn="just">
              <a:buNone/>
            </a:pP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a:srcRect/>
          <a:stretch>
            <a:fillRect/>
          </a:stretch>
        </p:blipFill>
        <p:spPr bwMode="auto">
          <a:xfrm>
            <a:off x="4343400" y="1143000"/>
            <a:ext cx="4800600" cy="5715000"/>
          </a:xfrm>
          <a:prstGeom prst="rect">
            <a:avLst/>
          </a:prstGeom>
          <a:noFill/>
          <a:ln w="9525">
            <a:noFill/>
            <a:miter lim="800000"/>
            <a:headEnd/>
            <a:tailEnd/>
          </a:ln>
          <a:effectLst/>
        </p:spPr>
      </p:pic>
      <p:sp>
        <p:nvSpPr>
          <p:cNvPr id="2" name="Title 1"/>
          <p:cNvSpPr>
            <a:spLocks noGrp="1"/>
          </p:cNvSpPr>
          <p:nvPr>
            <p:ph type="title"/>
          </p:nvPr>
        </p:nvSpPr>
        <p:spPr>
          <a:xfrm>
            <a:off x="0" y="0"/>
            <a:ext cx="9144000" cy="1143000"/>
          </a:xfrm>
        </p:spPr>
        <p:style>
          <a:lnRef idx="2">
            <a:schemeClr val="accent6">
              <a:shade val="50000"/>
            </a:schemeClr>
          </a:lnRef>
          <a:fillRef idx="1">
            <a:schemeClr val="accent6"/>
          </a:fillRef>
          <a:effectRef idx="0">
            <a:schemeClr val="accent6"/>
          </a:effectRef>
          <a:fontRef idx="minor">
            <a:schemeClr val="lt1"/>
          </a:fontRef>
        </p:style>
        <p:txBody>
          <a:bodyPr/>
          <a:lstStyle/>
          <a:p>
            <a:r>
              <a:rPr lang="en-US" dirty="0" smtClean="0"/>
              <a:t>Varying </a:t>
            </a:r>
            <a:r>
              <a:rPr lang="en-US" dirty="0" err="1" smtClean="0"/>
              <a:t>Chemostat</a:t>
            </a:r>
            <a:r>
              <a:rPr lang="en-US" dirty="0" smtClean="0"/>
              <a:t> Parameters</a:t>
            </a:r>
            <a:endParaRPr lang="en-US" dirty="0"/>
          </a:p>
        </p:txBody>
      </p:sp>
      <p:sp>
        <p:nvSpPr>
          <p:cNvPr id="3" name="Content Placeholder 2"/>
          <p:cNvSpPr>
            <a:spLocks noGrp="1"/>
          </p:cNvSpPr>
          <p:nvPr>
            <p:ph idx="1"/>
          </p:nvPr>
        </p:nvSpPr>
        <p:spPr>
          <a:xfrm>
            <a:off x="0" y="1143000"/>
            <a:ext cx="8686800" cy="5715000"/>
          </a:xfrm>
        </p:spPr>
        <p:txBody>
          <a:bodyPr numCol="2">
            <a:normAutofit/>
          </a:bodyPr>
          <a:lstStyle/>
          <a:p>
            <a:pPr algn="just">
              <a:buNone/>
            </a:pPr>
            <a:r>
              <a:rPr lang="en-US" sz="2000" dirty="0" smtClean="0">
                <a:solidFill>
                  <a:srgbClr val="FF0000"/>
                </a:solidFill>
              </a:rPr>
              <a:t>Cell density in a </a:t>
            </a:r>
            <a:r>
              <a:rPr lang="en-US" sz="2000" dirty="0" err="1" smtClean="0">
                <a:solidFill>
                  <a:srgbClr val="FF0000"/>
                </a:solidFill>
              </a:rPr>
              <a:t>chemostat</a:t>
            </a:r>
            <a:r>
              <a:rPr lang="en-US" sz="2000" dirty="0" smtClean="0">
                <a:solidFill>
                  <a:srgbClr val="FF0000"/>
                </a:solidFill>
              </a:rPr>
              <a:t> is controlled by a limiting nutrient. If the concentration of this nutrient in the incoming medium is increased at a constant dilution, cell density will increase but growth rate will remain the same. </a:t>
            </a:r>
          </a:p>
          <a:p>
            <a:pPr algn="just">
              <a:buNone/>
            </a:pPr>
            <a:r>
              <a:rPr lang="en-US" sz="2000" dirty="0" smtClean="0">
                <a:solidFill>
                  <a:srgbClr val="FF0000"/>
                </a:solidFill>
              </a:rPr>
              <a:t>Thus, varying the </a:t>
            </a:r>
            <a:r>
              <a:rPr lang="en-US" sz="2000" dirty="0" err="1" smtClean="0">
                <a:solidFill>
                  <a:srgbClr val="FF0000"/>
                </a:solidFill>
              </a:rPr>
              <a:t>chemostat</a:t>
            </a:r>
            <a:r>
              <a:rPr lang="en-US" sz="2000" dirty="0" smtClean="0">
                <a:solidFill>
                  <a:srgbClr val="FF0000"/>
                </a:solidFill>
              </a:rPr>
              <a:t> dilution rate and nutrient level, one can establish dilute (for ex, 10</a:t>
            </a:r>
            <a:r>
              <a:rPr lang="en-US" sz="2000" baseline="30000" dirty="0" smtClean="0">
                <a:solidFill>
                  <a:srgbClr val="FF0000"/>
                </a:solidFill>
              </a:rPr>
              <a:t>5</a:t>
            </a:r>
            <a:r>
              <a:rPr lang="en-US" sz="2000" dirty="0" smtClean="0">
                <a:solidFill>
                  <a:srgbClr val="FF0000"/>
                </a:solidFill>
              </a:rPr>
              <a:t> cells/ml), moderate (for ex, 10</a:t>
            </a:r>
            <a:r>
              <a:rPr lang="en-US" sz="2000" baseline="30000" dirty="0" smtClean="0">
                <a:solidFill>
                  <a:srgbClr val="FF0000"/>
                </a:solidFill>
              </a:rPr>
              <a:t>7</a:t>
            </a:r>
            <a:r>
              <a:rPr lang="en-US" sz="2000" dirty="0" smtClean="0">
                <a:solidFill>
                  <a:srgbClr val="FF0000"/>
                </a:solidFill>
              </a:rPr>
              <a:t> cells/ml), or dense (for ex, 10</a:t>
            </a:r>
            <a:r>
              <a:rPr lang="en-US" sz="2000" baseline="30000" dirty="0" smtClean="0">
                <a:solidFill>
                  <a:srgbClr val="FF0000"/>
                </a:solidFill>
              </a:rPr>
              <a:t>9</a:t>
            </a:r>
            <a:r>
              <a:rPr lang="en-US" sz="2000" dirty="0" smtClean="0">
                <a:solidFill>
                  <a:srgbClr val="FF0000"/>
                </a:solidFill>
              </a:rPr>
              <a:t> cells/ml) cell populations growing at specific rate.</a:t>
            </a:r>
            <a:endParaRPr lang="en-US" sz="2000" dirty="0">
              <a:solidFill>
                <a:srgbClr val="FF0000"/>
              </a:solidFill>
            </a:endParaRPr>
          </a:p>
          <a:p>
            <a:pPr algn="just">
              <a:buNone/>
            </a:pPr>
            <a:endParaRPr lang="en-US" sz="2000" dirty="0">
              <a:solidFill>
                <a:srgbClr val="FF0000"/>
              </a:solidFill>
            </a:endParaRPr>
          </a:p>
          <a:p>
            <a:pPr algn="just">
              <a:buNone/>
            </a:pPr>
            <a:endParaRPr lang="en-US" sz="2000" dirty="0" smtClean="0">
              <a:solidFill>
                <a:srgbClr val="FF0000"/>
              </a:solidFill>
            </a:endParaRPr>
          </a:p>
          <a:p>
            <a:pPr algn="just">
              <a:buNone/>
            </a:pPr>
            <a:endParaRPr lang="en-US" sz="2000" dirty="0">
              <a:solidFill>
                <a:srgbClr val="FF0000"/>
              </a:solidFill>
            </a:endParaRPr>
          </a:p>
          <a:p>
            <a:pPr algn="just">
              <a:buNone/>
            </a:pPr>
            <a:endParaRPr lang="en-US" sz="2000" dirty="0">
              <a:solidFill>
                <a:srgbClr val="FF000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400</Words>
  <Application>Microsoft Office PowerPoint</Application>
  <PresentationFormat>On-screen Show (4:3)</PresentationFormat>
  <Paragraphs>34</Paragraphs>
  <Slides>10</Slides>
  <Notes>0</Notes>
  <HiddenSlides>0</HiddenSlides>
  <MMClips>2</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Continuous Culture</vt:lpstr>
      <vt:lpstr>Continuous Culture</vt:lpstr>
      <vt:lpstr>Continuous Culture</vt:lpstr>
      <vt:lpstr>Continuous Culture</vt:lpstr>
      <vt:lpstr>Chemostat</vt:lpstr>
      <vt:lpstr>Chemostat</vt:lpstr>
      <vt:lpstr>Varying Chemostat Parameters</vt:lpstr>
      <vt:lpstr>Varying Chemostat Parameters</vt:lpstr>
      <vt:lpstr>Varying Chemostat Parameters</vt:lpstr>
      <vt:lpstr>Chemostat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Continuous Culture</dc:title>
  <dc:creator>acer</dc:creator>
  <cp:lastModifiedBy>acer</cp:lastModifiedBy>
  <cp:revision>36</cp:revision>
  <dcterms:created xsi:type="dcterms:W3CDTF">2020-09-13T12:35:41Z</dcterms:created>
  <dcterms:modified xsi:type="dcterms:W3CDTF">2020-09-14T03:26:43Z</dcterms:modified>
</cp:coreProperties>
</file>